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Catamaran"/>
      <p:regular r:id="rId45"/>
      <p:bold r:id="rId46"/>
    </p:embeddedFont>
    <p:embeddedFont>
      <p:font typeface="Proxima Nova"/>
      <p:regular r:id="rId47"/>
      <p:bold r:id="rId48"/>
      <p:italic r:id="rId49"/>
      <p:boldItalic r:id="rId50"/>
    </p:embeddedFont>
    <p:embeddedFont>
      <p:font typeface="Fira Sans Extra Condensed Medium"/>
      <p:regular r:id="rId51"/>
      <p:bold r:id="rId52"/>
      <p:italic r:id="rId53"/>
      <p:boldItalic r:id="rId54"/>
    </p:embeddedFont>
    <p:embeddedFont>
      <p:font typeface="Proxima Nova Semibold"/>
      <p:regular r:id="rId55"/>
      <p:bold r:id="rId56"/>
      <p:boldItalic r:id="rId57"/>
    </p:embeddedFont>
    <p:embeddedFont>
      <p:font typeface="Catamaran Light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B02B85-6225-4C37-B6C2-D6419F106AB4}">
  <a:tblStyle styleId="{5FB02B85-6225-4C37-B6C2-D6419F106AB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Catamaran-bold.fntdata"/><Relationship Id="rId45" Type="http://schemas.openxmlformats.org/officeDocument/2006/relationships/font" Target="fonts/Catamara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ExtraCondensedMedium-regular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FiraSansExtraCondensedMedium-italic.fntdata"/><Relationship Id="rId52" Type="http://schemas.openxmlformats.org/officeDocument/2006/relationships/font" Target="fonts/FiraSansExtraCondensedMedium-bold.fntdata"/><Relationship Id="rId11" Type="http://schemas.openxmlformats.org/officeDocument/2006/relationships/slide" Target="slides/slide5.xml"/><Relationship Id="rId55" Type="http://schemas.openxmlformats.org/officeDocument/2006/relationships/font" Target="fonts/ProximaNovaSemibold-regular.fntdata"/><Relationship Id="rId10" Type="http://schemas.openxmlformats.org/officeDocument/2006/relationships/slide" Target="slides/slide4.xml"/><Relationship Id="rId54" Type="http://schemas.openxmlformats.org/officeDocument/2006/relationships/font" Target="fonts/FiraSansExtraCondensedMedium-boldItalic.fntdata"/><Relationship Id="rId13" Type="http://schemas.openxmlformats.org/officeDocument/2006/relationships/slide" Target="slides/slide7.xml"/><Relationship Id="rId57" Type="http://schemas.openxmlformats.org/officeDocument/2006/relationships/font" Target="fonts/ProximaNovaSemibold-bold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Semibold-bold.fntdata"/><Relationship Id="rId15" Type="http://schemas.openxmlformats.org/officeDocument/2006/relationships/slide" Target="slides/slide9.xml"/><Relationship Id="rId59" Type="http://schemas.openxmlformats.org/officeDocument/2006/relationships/font" Target="fonts/CatamaranLight-bold.fntdata"/><Relationship Id="rId14" Type="http://schemas.openxmlformats.org/officeDocument/2006/relationships/slide" Target="slides/slide8.xml"/><Relationship Id="rId58" Type="http://schemas.openxmlformats.org/officeDocument/2006/relationships/font" Target="fonts/CatamaranLigh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62a4fea8b5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62a4fea8b5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b5342f3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b5342f3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62a4fea8b5_0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62a4fea8b5_0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strike="sngStrike">
              <a:solidFill>
                <a:schemeClr val="dk1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b5342f30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b5342f30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strike="sng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643d75c38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643d75c3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6897ab5ad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6897ab5ad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43d75c38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643d75c38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643d75c38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643d75c38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trike="sngStrike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643d75c38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643d75c38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6ce063bd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6ce063bd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62a4fea8b5_0_1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62a4fea8b5_0_1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6ce063bdf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6ce063bd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643d75c38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643d75c3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62a4fea8b5_0_1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62a4fea8b5_0_1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6ce063bdf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6ce063bdf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10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62a4fea8b5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62a4fea8b5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6ce063bdf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6ce063bdf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6e503ebf6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6e503ebf6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6e503ebf6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6e503ebf6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e503ebf6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e503ebf6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6e503ebf6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6e503ebf6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a98f3133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a98f3133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6e503ebf6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6e503ebf6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6e503ebf6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6e503ebf6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6e503ebf6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6e503ebf6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b5342f30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b5342f30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643d75c38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643d75c38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643d75c38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643d75c38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62a4fea8b5_0_1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62a4fea8b5_0_1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62a4fea8b5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62a4fea8b5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62a4fea8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62a4fea8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a98f3133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a98f3133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f3aefb4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f3aefb4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2a4fea8b5_0_1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2a4fea8b5_0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6897ab5a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6897ab5a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D1C1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897ab5a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6897ab5a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643d75c38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643d75c38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roxima Nova"/>
              <a:buNone/>
              <a:defRPr sz="5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Proxima Nova"/>
              <a:buNone/>
              <a:defRPr sz="12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Proxima Nova"/>
              <a:buNone/>
              <a:defRPr sz="120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Proxima Nova"/>
              <a:buNone/>
              <a:defRPr sz="120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Proxima Nova"/>
              <a:buNone/>
              <a:defRPr sz="120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Proxima Nova"/>
              <a:buNone/>
              <a:defRPr sz="120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Proxima Nova"/>
              <a:buNone/>
              <a:defRPr sz="12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Proxima Nova"/>
              <a:buNone/>
              <a:defRPr sz="120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Proxima Nova"/>
              <a:buNone/>
              <a:defRPr sz="12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Proxima Nova"/>
              <a:buNone/>
              <a:defRPr sz="12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 1">
  <p:cSld name="CUSTOM_27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13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13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13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3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3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2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14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4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4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14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4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4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Proxima Nova Semibold"/>
              <a:buNone/>
              <a:defRPr sz="4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Proxima Nova"/>
              <a:buNone/>
              <a:defRPr sz="4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://gams.uni-graz.at/archive/objects/context:dispecs/methods/sdef:Context/get?mode=tm-results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gams.uni-graz.at/archive/objects/o:dispecs.result.tm.fr/datastreams/HEATMAP_PERIODICALS/conten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gams.uni-graz.at/archive/objects/context:dispecs/methods/sdef:Context/get?mode=tm-results" TargetMode="External"/><Relationship Id="rId4" Type="http://schemas.openxmlformats.org/officeDocument/2006/relationships/hyperlink" Target="https://gams.uni-graz.at/archive/objects/o:dispecs.result.tm.fr/datastreams/HEATMAP_PERIODICALS/content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hyperlink" Target="http://gams.uni-graz.at/archive/objects/context:dispecs/methods/sdef:Context/get?mode=tm-result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gams.uni-graz.at/archive/objects/context:dispecs/methods/sdef:Context/get?mode=tm-results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igitalhumanities.org:8081/dhq/vol/11/2/000291/000291.html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hyperlink" Target="http://digitalhumanities.org:8081/dhq/vol/10/2/000250/000250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gams.uni-graz.at/archive/objects/context:dispecs/methods/sdef:Context/get?mode=tm-results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cs.columbia.edu/~blei/papers/Blei2012.pdf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hyperlink" Target="http://gams.uni-graz.at/archive/objects/context:dispecs/methods/sdef:Context/get?mode=tm-result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igitalhumanities.org:8081/dhq/vol/13/4/000434/000434.html" TargetMode="External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gams.uni-graz.at/o:dhd2015.v.005" TargetMode="External"/><Relationship Id="rId4" Type="http://schemas.openxmlformats.org/officeDocument/2006/relationships/hyperlink" Target="http://gams.uni-graz.at/o:dhd2015.v.005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24.png"/><Relationship Id="rId7" Type="http://schemas.openxmlformats.org/officeDocument/2006/relationships/hyperlink" Target="https://tedunderwood.com/2012/11/11/visualizing-topic-model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hyperlink" Target="http://faculty.washington.edu/atchen/pubs/Chen_Sheble_Eichler_VAHC2013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ams.uni-graz.at/archive/objects/context:dispecs/methods/sdef:Context/get?mode=tm-results" TargetMode="External"/><Relationship Id="rId4" Type="http://schemas.openxmlformats.org/officeDocument/2006/relationships/hyperlink" Target="https://gams.uni-graz.at/archive/objects/o:dispecs.result.tm.fr/methods/sdef:TEI/get?mode=topic-network" TargetMode="External"/><Relationship Id="rId5" Type="http://schemas.openxmlformats.org/officeDocument/2006/relationships/image" Target="../media/image27.png"/><Relationship Id="rId6" Type="http://schemas.openxmlformats.org/officeDocument/2006/relationships/hyperlink" Target="http://gams.uni-graz.at/archive/objects/context:dispecs/methods/sdef:Context/get?mode=tm-resul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ams.uni-graz.at/archive/objects/o:dispecs.result.tm.es/methods/sdef:TEI/get?mode=topic-network" TargetMode="External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ams.uni-graz.at/archive/objects/o:dispecs.result.tm.fr/methods/sdef:TEI/get?mode=topic-network" TargetMode="External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ams.uni-graz.at/archive/objects/o:dispecs.result.tm.it/methods/sdef:TEI/get?mode=topic-network" TargetMode="External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ams.uni-graz.at/archive/objects/o:dispecs.result.tm.fr/methods/sdef:TEI/get?mode=topic-network" TargetMode="External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ams.uni-graz.at/archive/objects/o:dispecs.result.tm.es/methods/sdef:TEI/get?mode=topic-network" TargetMode="External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ams.uni-graz.at/archive/objects/o:dispecs.result.tm.es/methods/sdef:TEI/get?mode=topic-network" TargetMode="External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ams.uni-graz.at/archive/objects/o:dispecs.result.tm.es/methods/sdef:TEI/get?mode=topic-network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gams.uni-graz.at/archive/objects/o:dispecs.result.tm.es/methods/sdef:TEI/get?mode=topic-network" TargetMode="External"/><Relationship Id="rId6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hyperlink" Target="https://tedunderwood.com/2012/11/11/visualizing-topic-model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igitalhumanities.org:8081/dhq/vol/11/2/000291/000291.html" TargetMode="External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cs.columbia.edu/~blei/papers/Blei2012.pdf" TargetMode="External"/><Relationship Id="rId4" Type="http://schemas.openxmlformats.org/officeDocument/2006/relationships/hyperlink" Target="https://gams.uni-graz.at/spectators" TargetMode="External"/><Relationship Id="rId5" Type="http://schemas.openxmlformats.org/officeDocument/2006/relationships/hyperlink" Target="https://gams.uni-graz.at/dispec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://gams.uni-graz.at/spectators" TargetMode="External"/><Relationship Id="rId5" Type="http://schemas.openxmlformats.org/officeDocument/2006/relationships/hyperlink" Target="http://gams.uni-graz.at/spectators" TargetMode="External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distantspectators/DiSpec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igitalhumanities.org:8081/dhq/vol/11/2/000291/000291.html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 flipH="1" rot="-5400000">
            <a:off x="3129500" y="-3129450"/>
            <a:ext cx="2885100" cy="9144000"/>
          </a:xfrm>
          <a:prstGeom prst="rect">
            <a:avLst/>
          </a:prstGeom>
          <a:solidFill>
            <a:srgbClr val="4C11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5"/>
          <p:cNvSpPr txBox="1"/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900">
                <a:solidFill>
                  <a:schemeClr val="lt1"/>
                </a:solidFill>
              </a:rPr>
              <a:t>Connecting the Dots in a Topic Model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5"/>
                </a:solidFill>
              </a:rPr>
              <a:t>A Network Representation of Topics and Periodicals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15498" r="77198" t="0"/>
          <a:stretch/>
        </p:blipFill>
        <p:spPr>
          <a:xfrm>
            <a:off x="8542120" y="4728882"/>
            <a:ext cx="564004" cy="37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0" l="-1191" r="93889" t="0"/>
          <a:stretch/>
        </p:blipFill>
        <p:spPr>
          <a:xfrm>
            <a:off x="7978125" y="4728882"/>
            <a:ext cx="564004" cy="37509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311700" y="3417200"/>
            <a:ext cx="85206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2"/>
                </a:solidFill>
              </a:rPr>
              <a:t>Sanja Sarić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de" sz="1400">
                <a:solidFill>
                  <a:schemeClr val="accent2"/>
                </a:solidFill>
              </a:rPr>
              <a:t>Centre for Information Modelling, University of Graz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2"/>
                </a:solidFill>
              </a:rPr>
              <a:t>Workshop on Information Visualization in the (Digital) Humanities</a:t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2"/>
                </a:solidFill>
              </a:rPr>
              <a:t>27.10.2022</a:t>
            </a:r>
            <a:endParaRPr sz="1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/>
        </p:nvSpPr>
        <p:spPr>
          <a:xfrm>
            <a:off x="743650" y="2330075"/>
            <a:ext cx="65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743650" y="2305275"/>
            <a:ext cx="26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400200"/>
            <a:ext cx="5052176" cy="474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/>
          <p:nvPr>
            <p:ph type="title"/>
          </p:nvPr>
        </p:nvSpPr>
        <p:spPr>
          <a:xfrm>
            <a:off x="326550" y="1596375"/>
            <a:ext cx="78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800">
                <a:solidFill>
                  <a:schemeClr val="accent6"/>
                </a:solidFill>
              </a:rPr>
              <a:t>Heat maps</a:t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de" sz="14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French Topics in DiSpecs</a:t>
            </a:r>
            <a:endParaRPr sz="14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Scholger et al. (2019-2021)</a:t>
            </a:r>
            <a:endParaRPr sz="14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5469" y="681059"/>
            <a:ext cx="361006" cy="248437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02 VISUALIZING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4" name="Google Shape;214;p24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Common ways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represent Topics </a:t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326550" y="2466875"/>
            <a:ext cx="2365800" cy="1378200"/>
          </a:xfrm>
          <a:prstGeom prst="roundRect">
            <a:avLst>
              <a:gd fmla="val 5472" name="adj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442350" y="2510775"/>
            <a:ext cx="213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For the hoverable Bokeh view: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https://gams.uni-graz.at/archive/objects/o:dispecs.result.tm.fr/datastreams/HEATMAP_PERIODICALS/content</a:t>
            </a:r>
            <a:r>
              <a:rPr lang="de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/>
        </p:nvSpPr>
        <p:spPr>
          <a:xfrm>
            <a:off x="743650" y="2330075"/>
            <a:ext cx="65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743650" y="2305275"/>
            <a:ext cx="26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24" name="Google Shape;22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5" name="Google Shape;225;p25"/>
          <p:cNvSpPr txBox="1"/>
          <p:nvPr>
            <p:ph type="title"/>
          </p:nvPr>
        </p:nvSpPr>
        <p:spPr>
          <a:xfrm>
            <a:off x="326550" y="1596375"/>
            <a:ext cx="78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de" sz="14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French Topics in DiSpecs</a:t>
            </a:r>
            <a:endParaRPr sz="14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Scholger et al. (2019-2021)</a:t>
            </a:r>
            <a:endParaRPr sz="14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02 VISUALIZING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7" name="Google Shape;227;p25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5"/>
          <p:cNvSpPr/>
          <p:nvPr/>
        </p:nvSpPr>
        <p:spPr>
          <a:xfrm>
            <a:off x="326550" y="2466875"/>
            <a:ext cx="2365800" cy="1378200"/>
          </a:xfrm>
          <a:prstGeom prst="roundRect">
            <a:avLst>
              <a:gd fmla="val 5472" name="adj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 txBox="1"/>
          <p:nvPr/>
        </p:nvSpPr>
        <p:spPr>
          <a:xfrm>
            <a:off x="442350" y="2510775"/>
            <a:ext cx="2134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For the hoverable Bokeh view: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https://gams.uni-graz.at/archive/objects/o:dispecs.result.tm.fr/datastreams/HEATMAP_PERIODICALS/content</a:t>
            </a:r>
            <a:r>
              <a:rPr lang="de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96050" y="2527495"/>
            <a:ext cx="61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896050" y="2505041"/>
            <a:ext cx="25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3334" y="686996"/>
            <a:ext cx="358816" cy="243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5690" y="417943"/>
            <a:ext cx="5021536" cy="465675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/>
          <p:nvPr/>
        </p:nvSpPr>
        <p:spPr>
          <a:xfrm>
            <a:off x="4002191" y="2056409"/>
            <a:ext cx="43686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4002191" y="2581558"/>
            <a:ext cx="43686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4002191" y="974726"/>
            <a:ext cx="43686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4002191" y="669948"/>
            <a:ext cx="43686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4002191" y="794564"/>
            <a:ext cx="43686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4002191" y="456300"/>
            <a:ext cx="43686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1768435" y="534600"/>
            <a:ext cx="173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1151375" y="348950"/>
            <a:ext cx="2512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Catamaran"/>
                <a:ea typeface="Catamaran"/>
                <a:cs typeface="Catamaran"/>
                <a:sym typeface="Catamaran"/>
              </a:rPr>
              <a:t>appearance of woman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Catamaran"/>
                <a:ea typeface="Catamaran"/>
                <a:cs typeface="Catamaran"/>
                <a:sym typeface="Catamaran"/>
              </a:rPr>
              <a:t>behavior of women in public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Catamaran"/>
                <a:ea typeface="Catamaran"/>
                <a:cs typeface="Catamaran"/>
                <a:sym typeface="Catamaran"/>
              </a:rPr>
              <a:t>love discourse  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Catamaran"/>
                <a:ea typeface="Catamaran"/>
                <a:cs typeface="Catamaran"/>
                <a:sym typeface="Catamaran"/>
              </a:rPr>
              <a:t>church and religion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Catamaran"/>
                <a:ea typeface="Catamaran"/>
                <a:cs typeface="Catamaran"/>
                <a:sym typeface="Catamaran"/>
              </a:rPr>
              <a:t>life vs death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Catamaran"/>
                <a:ea typeface="Catamaran"/>
                <a:cs typeface="Catamaran"/>
                <a:sym typeface="Catamaran"/>
              </a:rPr>
              <a:t>theatre and operas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Catamaran"/>
                <a:ea typeface="Catamaran"/>
                <a:cs typeface="Catamaran"/>
                <a:sym typeface="Catamaran"/>
              </a:rPr>
              <a:t>economy</a:t>
            </a:r>
            <a:endParaRPr sz="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Catamaran"/>
                <a:ea typeface="Catamaran"/>
                <a:cs typeface="Catamaran"/>
                <a:sym typeface="Catamaran"/>
              </a:rPr>
              <a:t>virtuous behavior and practices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Catamaran"/>
                <a:ea typeface="Catamaran"/>
                <a:cs typeface="Catamaran"/>
                <a:sym typeface="Catamaran"/>
              </a:rPr>
              <a:t>(self-)reflection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Catamaran"/>
                <a:ea typeface="Catamaran"/>
                <a:cs typeface="Catamaran"/>
                <a:sym typeface="Catamaran"/>
              </a:rPr>
              <a:t>marriage</a:t>
            </a:r>
            <a:endParaRPr sz="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Catamaran"/>
                <a:ea typeface="Catamaran"/>
                <a:cs typeface="Catamaran"/>
                <a:sym typeface="Catamaran"/>
              </a:rPr>
              <a:t>philosophical ideas</a:t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242" name="Google Shape;242;p25"/>
          <p:cNvCxnSpPr/>
          <p:nvPr/>
        </p:nvCxnSpPr>
        <p:spPr>
          <a:xfrm flipH="1" rot="10800000">
            <a:off x="3611519" y="545175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5"/>
          <p:cNvCxnSpPr/>
          <p:nvPr/>
        </p:nvCxnSpPr>
        <p:spPr>
          <a:xfrm flipH="1" rot="10800000">
            <a:off x="3611519" y="752142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5"/>
          <p:cNvCxnSpPr/>
          <p:nvPr/>
        </p:nvCxnSpPr>
        <p:spPr>
          <a:xfrm flipH="1" rot="10800000">
            <a:off x="3611519" y="882909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5"/>
          <p:cNvCxnSpPr/>
          <p:nvPr/>
        </p:nvCxnSpPr>
        <p:spPr>
          <a:xfrm flipH="1" rot="10800000">
            <a:off x="3611519" y="1050238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5"/>
          <p:cNvCxnSpPr/>
          <p:nvPr/>
        </p:nvCxnSpPr>
        <p:spPr>
          <a:xfrm flipH="1" rot="10800000">
            <a:off x="3611519" y="2131922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5"/>
          <p:cNvCxnSpPr/>
          <p:nvPr/>
        </p:nvCxnSpPr>
        <p:spPr>
          <a:xfrm flipH="1" rot="10800000">
            <a:off x="3611519" y="2662263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5"/>
          <p:cNvSpPr/>
          <p:nvPr/>
        </p:nvSpPr>
        <p:spPr>
          <a:xfrm>
            <a:off x="4002191" y="2352958"/>
            <a:ext cx="43686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25"/>
          <p:cNvCxnSpPr/>
          <p:nvPr/>
        </p:nvCxnSpPr>
        <p:spPr>
          <a:xfrm flipH="1" rot="10800000">
            <a:off x="3611519" y="2433663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5"/>
          <p:cNvSpPr/>
          <p:nvPr/>
        </p:nvSpPr>
        <p:spPr>
          <a:xfrm>
            <a:off x="4002191" y="1904009"/>
            <a:ext cx="43686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5"/>
          <p:cNvCxnSpPr/>
          <p:nvPr/>
        </p:nvCxnSpPr>
        <p:spPr>
          <a:xfrm flipH="1" rot="10800000">
            <a:off x="3611519" y="1979522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5"/>
          <p:cNvSpPr/>
          <p:nvPr/>
        </p:nvSpPr>
        <p:spPr>
          <a:xfrm>
            <a:off x="4002191" y="2810158"/>
            <a:ext cx="43686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25"/>
          <p:cNvCxnSpPr/>
          <p:nvPr/>
        </p:nvCxnSpPr>
        <p:spPr>
          <a:xfrm flipH="1" rot="10800000">
            <a:off x="3611519" y="2890863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5"/>
          <p:cNvSpPr/>
          <p:nvPr/>
        </p:nvSpPr>
        <p:spPr>
          <a:xfrm>
            <a:off x="4002191" y="1751609"/>
            <a:ext cx="43686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25"/>
          <p:cNvCxnSpPr/>
          <p:nvPr/>
        </p:nvCxnSpPr>
        <p:spPr>
          <a:xfrm flipH="1" rot="10800000">
            <a:off x="3611519" y="1827122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25"/>
          <p:cNvSpPr/>
          <p:nvPr/>
        </p:nvSpPr>
        <p:spPr>
          <a:xfrm>
            <a:off x="4002191" y="1294409"/>
            <a:ext cx="43686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25"/>
          <p:cNvCxnSpPr/>
          <p:nvPr/>
        </p:nvCxnSpPr>
        <p:spPr>
          <a:xfrm flipH="1" rot="10800000">
            <a:off x="3611519" y="1369922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b="1630" l="1370" r="0" t="4109"/>
          <a:stretch/>
        </p:blipFill>
        <p:spPr>
          <a:xfrm>
            <a:off x="922263" y="1495200"/>
            <a:ext cx="7910026" cy="26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 txBox="1"/>
          <p:nvPr>
            <p:ph idx="4294967295" type="ctrTitle"/>
          </p:nvPr>
        </p:nvSpPr>
        <p:spPr>
          <a:xfrm rot="-5400000">
            <a:off x="-1342805" y="3055475"/>
            <a:ext cx="3430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chemeClr val="lt1"/>
                </a:solidFill>
              </a:rPr>
              <a:t>03 FRENCH TOPICS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743650" y="2330075"/>
            <a:ext cx="65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743650" y="2305275"/>
            <a:ext cx="26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66" name="Google Shape;2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67" name="Google Shape;267;p26"/>
          <p:cNvSpPr txBox="1"/>
          <p:nvPr>
            <p:ph idx="1" type="body"/>
          </p:nvPr>
        </p:nvSpPr>
        <p:spPr>
          <a:xfrm>
            <a:off x="263250" y="4101575"/>
            <a:ext cx="2874000" cy="17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Topic 9 in French periodicals</a:t>
            </a:r>
            <a:endParaRPr sz="14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latin typeface="Catamaran"/>
                <a:ea typeface="Catamaran"/>
                <a:cs typeface="Catamaran"/>
                <a:sym typeface="Catamaran"/>
              </a:rPr>
              <a:t>virtuous behavior and practices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Scholger et al. (2019-2021)</a:t>
            </a:r>
            <a:endParaRPr sz="14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8" name="Google Shape;268;p26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02 VISUALIZING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9" name="Google Shape;269;p26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Common ways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represent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11">
                <a:solidFill>
                  <a:schemeClr val="accent6"/>
                </a:solidFill>
              </a:rPr>
              <a:t>Bar charts</a:t>
            </a:r>
            <a:r>
              <a:rPr lang="de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>
            <p:ph idx="4294967295" type="ctrTitle"/>
          </p:nvPr>
        </p:nvSpPr>
        <p:spPr>
          <a:xfrm rot="-5400000">
            <a:off x="-1342805" y="3055475"/>
            <a:ext cx="3430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chemeClr val="lt1"/>
                </a:solidFill>
              </a:rPr>
              <a:t>03 FRENCH TOPICS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743650" y="2330075"/>
            <a:ext cx="65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743650" y="2305275"/>
            <a:ext cx="26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78" name="Google Shape;2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9" name="Google Shape;279;p27"/>
          <p:cNvSpPr txBox="1"/>
          <p:nvPr>
            <p:ph idx="1" type="body"/>
          </p:nvPr>
        </p:nvSpPr>
        <p:spPr>
          <a:xfrm>
            <a:off x="263250" y="4101575"/>
            <a:ext cx="2874000" cy="17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6"/>
                </a:solidFill>
                <a:latin typeface="Catamaran"/>
                <a:ea typeface="Catamaran"/>
                <a:cs typeface="Catamaran"/>
                <a:sym typeface="Catamaran"/>
              </a:rPr>
              <a:t>Topics in Le Spectateur moderne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Scholger et al. (2019-2021)</a:t>
            </a:r>
            <a:endParaRPr sz="1400">
              <a:solidFill>
                <a:schemeClr val="accent6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0" name="Google Shape;280;p27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02 VISUALIZING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1" name="Google Shape;281;p27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Common ways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represent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11">
                <a:solidFill>
                  <a:schemeClr val="accent6"/>
                </a:solidFill>
              </a:rPr>
              <a:t>Bar charts</a:t>
            </a:r>
            <a:r>
              <a:rPr lang="de"/>
              <a:t> </a:t>
            </a:r>
            <a:endParaRPr/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008" y="1255074"/>
            <a:ext cx="7081618" cy="31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Common ways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represent Topics </a:t>
            </a:r>
            <a:endParaRPr/>
          </a:p>
        </p:txBody>
      </p:sp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311700" y="13048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6"/>
                </a:solidFill>
              </a:rPr>
              <a:t>Word clouds</a:t>
            </a:r>
            <a:endParaRPr>
              <a:solidFill>
                <a:schemeClr val="accent6"/>
              </a:solidFill>
            </a:endParaRPr>
          </a:p>
          <a:p>
            <a:pPr indent="457200" lvl="0" marL="18288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 u="sng">
                <a:solidFill>
                  <a:schemeClr val="hlink"/>
                </a:solidFill>
                <a:hlinkClick r:id="rId3"/>
              </a:rPr>
              <a:t>Schöch 2017, Fig. 4</a:t>
            </a:r>
            <a:r>
              <a:rPr lang="de" sz="1400"/>
              <a:t> </a:t>
            </a:r>
            <a:endParaRPr sz="1400"/>
          </a:p>
        </p:txBody>
      </p:sp>
      <p:sp>
        <p:nvSpPr>
          <p:cNvPr id="290" name="Google Shape;2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91" name="Google Shape;2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01" y="2139951"/>
            <a:ext cx="3657677" cy="28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5">
            <a:alphaModFix/>
          </a:blip>
          <a:srcRect b="13032" l="16057" r="11151" t="17085"/>
          <a:stretch/>
        </p:blipFill>
        <p:spPr>
          <a:xfrm>
            <a:off x="4800600" y="1110750"/>
            <a:ext cx="3748124" cy="359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02 VISUALIZING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4" name="Google Shape;294;p28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28"/>
          <p:cNvSpPr txBox="1"/>
          <p:nvPr/>
        </p:nvSpPr>
        <p:spPr>
          <a:xfrm>
            <a:off x="7239600" y="604788"/>
            <a:ext cx="22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u="sng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Jockers 2016, Fig. 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Common ways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represent Topics </a:t>
            </a:r>
            <a:endParaRPr/>
          </a:p>
        </p:txBody>
      </p:sp>
      <p:sp>
        <p:nvSpPr>
          <p:cNvPr id="301" name="Google Shape;301;p29"/>
          <p:cNvSpPr txBox="1"/>
          <p:nvPr>
            <p:ph idx="1" type="body"/>
          </p:nvPr>
        </p:nvSpPr>
        <p:spPr>
          <a:xfrm>
            <a:off x="311700" y="1533475"/>
            <a:ext cx="44661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6"/>
                </a:solidFill>
              </a:rPr>
              <a:t>Word clouds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6"/>
                </a:solidFill>
              </a:rPr>
              <a:t>French Topic 0</a:t>
            </a:r>
            <a:endParaRPr sz="1400">
              <a:solidFill>
                <a:schemeClr val="accent6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latin typeface="Catamaran"/>
                <a:ea typeface="Catamaran"/>
                <a:cs typeface="Catamaran"/>
                <a:sym typeface="Catamaran"/>
              </a:rPr>
              <a:t>elements of the spectatorial communication process</a:t>
            </a:r>
            <a:endParaRPr sz="14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Scholger et al. (2019-2021)</a:t>
            </a:r>
            <a:endParaRPr sz="14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02 VISUALIZING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4" name="Google Shape;304;p29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5" name="Google Shape;305;p29"/>
          <p:cNvPicPr preferRelativeResize="0"/>
          <p:nvPr/>
        </p:nvPicPr>
        <p:blipFill rotWithShape="1">
          <a:blip r:embed="rId4">
            <a:alphaModFix/>
          </a:blip>
          <a:srcRect b="16348" l="32310" r="29091" t="16703"/>
          <a:stretch/>
        </p:blipFill>
        <p:spPr>
          <a:xfrm>
            <a:off x="4777800" y="1017725"/>
            <a:ext cx="3529375" cy="34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311700" y="445025"/>
            <a:ext cx="27660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Common ways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represent Topics </a:t>
            </a:r>
            <a:endParaRPr/>
          </a:p>
        </p:txBody>
      </p:sp>
      <p:sp>
        <p:nvSpPr>
          <p:cNvPr id="311" name="Google Shape;311;p30"/>
          <p:cNvSpPr txBox="1"/>
          <p:nvPr>
            <p:ph idx="1" type="body"/>
          </p:nvPr>
        </p:nvSpPr>
        <p:spPr>
          <a:xfrm>
            <a:off x="311700" y="14572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6"/>
                </a:solidFill>
              </a:rPr>
              <a:t>Line </a:t>
            </a:r>
            <a:r>
              <a:rPr lang="de">
                <a:solidFill>
                  <a:schemeClr val="accent6"/>
                </a:solidFill>
              </a:rPr>
              <a:t>diagrams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 u="sng">
                <a:solidFill>
                  <a:schemeClr val="hlink"/>
                </a:solidFill>
                <a:hlinkClick r:id="rId3"/>
              </a:rPr>
              <a:t>Blei 2012, Fig. 5</a:t>
            </a:r>
            <a:endParaRPr sz="1400"/>
          </a:p>
        </p:txBody>
      </p:sp>
      <p:sp>
        <p:nvSpPr>
          <p:cNvPr id="312" name="Google Shape;3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950" y="1194950"/>
            <a:ext cx="5928825" cy="35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02 VISUALIZING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5" name="Google Shape;315;p30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 b="0" l="0" r="0" t="3213"/>
          <a:stretch/>
        </p:blipFill>
        <p:spPr>
          <a:xfrm>
            <a:off x="1559150" y="359099"/>
            <a:ext cx="7422276" cy="478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/>
          <p:nvPr>
            <p:ph idx="4294967295" type="ctrTitle"/>
          </p:nvPr>
        </p:nvSpPr>
        <p:spPr>
          <a:xfrm rot="-5400000">
            <a:off x="-1342805" y="3055475"/>
            <a:ext cx="34302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chemeClr val="lt1"/>
                </a:solidFill>
              </a:rPr>
              <a:t>03 FRENCH TOPICS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743650" y="2330075"/>
            <a:ext cx="65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743650" y="2305275"/>
            <a:ext cx="26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4" name="Google Shape;3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325" name="Google Shape;325;p31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31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02 VISUALIZING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31"/>
          <p:cNvSpPr txBox="1"/>
          <p:nvPr>
            <p:ph type="title"/>
          </p:nvPr>
        </p:nvSpPr>
        <p:spPr>
          <a:xfrm>
            <a:off x="311700" y="445025"/>
            <a:ext cx="2901900" cy="8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Common ways 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represent Topics </a:t>
            </a:r>
            <a:endParaRPr/>
          </a:p>
        </p:txBody>
      </p:sp>
      <p:sp>
        <p:nvSpPr>
          <p:cNvPr id="328" name="Google Shape;328;p31"/>
          <p:cNvSpPr txBox="1"/>
          <p:nvPr>
            <p:ph idx="1" type="body"/>
          </p:nvPr>
        </p:nvSpPr>
        <p:spPr>
          <a:xfrm>
            <a:off x="101075" y="3682475"/>
            <a:ext cx="1888500" cy="1449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6"/>
                </a:solidFill>
              </a:rPr>
              <a:t>Topic prevalence over time in </a:t>
            </a:r>
            <a:r>
              <a:rPr i="1" lang="de" sz="1400">
                <a:solidFill>
                  <a:schemeClr val="accent6"/>
                </a:solidFill>
              </a:rPr>
              <a:t>Le Monde comme il est</a:t>
            </a:r>
            <a:endParaRPr i="1" sz="1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Scholger et al. (2019-2021)</a:t>
            </a:r>
            <a:endParaRPr i="1" sz="1400">
              <a:solidFill>
                <a:schemeClr val="dk1"/>
              </a:solidFill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311700" y="1538800"/>
            <a:ext cx="21339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Line diagrams</a:t>
            </a:r>
            <a:endParaRPr sz="1800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"/>
          <p:cNvSpPr txBox="1"/>
          <p:nvPr/>
        </p:nvSpPr>
        <p:spPr>
          <a:xfrm>
            <a:off x="101075" y="2632575"/>
            <a:ext cx="17832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Proxima Nova"/>
                <a:ea typeface="Proxima Nova"/>
                <a:cs typeface="Proxima Nova"/>
                <a:sym typeface="Proxima Nova"/>
              </a:rPr>
              <a:t>6: </a:t>
            </a:r>
            <a:r>
              <a:rPr lang="de" sz="1300">
                <a:latin typeface="Proxima Nova"/>
                <a:ea typeface="Proxima Nova"/>
                <a:cs typeface="Proxima Nova"/>
                <a:sym typeface="Proxima Nova"/>
              </a:rPr>
              <a:t>(self-)reflection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Proxima Nova"/>
                <a:ea typeface="Proxima Nova"/>
                <a:cs typeface="Proxima Nova"/>
                <a:sym typeface="Proxima Nova"/>
              </a:rPr>
              <a:t>21: love discourse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Proxima Nova"/>
                <a:ea typeface="Proxima Nova"/>
                <a:cs typeface="Proxima Nova"/>
                <a:sym typeface="Proxima Nova"/>
              </a:rPr>
              <a:t>23: </a:t>
            </a:r>
            <a:r>
              <a:rPr lang="de" sz="1300">
                <a:latin typeface="Proxima Nova"/>
                <a:ea typeface="Proxima Nova"/>
                <a:cs typeface="Proxima Nova"/>
                <a:sym typeface="Proxima Nova"/>
              </a:rPr>
              <a:t>narrative vocabulary and dialogue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Common ways to represent Topics </a:t>
            </a:r>
            <a:endParaRPr/>
          </a:p>
        </p:txBody>
      </p:sp>
      <p:sp>
        <p:nvSpPr>
          <p:cNvPr id="336" name="Google Shape;336;p32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6"/>
                </a:solidFill>
              </a:rPr>
              <a:t>Data table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 u="sng">
                <a:solidFill>
                  <a:schemeClr val="hlink"/>
                </a:solidFill>
                <a:hlinkClick r:id="rId3"/>
              </a:rPr>
              <a:t>Broadwell et al. 2019, Table 4</a:t>
            </a:r>
            <a:endParaRPr sz="1400"/>
          </a:p>
        </p:txBody>
      </p:sp>
      <p:sp>
        <p:nvSpPr>
          <p:cNvPr id="337" name="Google Shape;33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38" name="Google Shape;3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" y="1632088"/>
            <a:ext cx="798195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02 VISUALIZING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0" name="Google Shape;340;p32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1130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/>
          <p:nvPr>
            <p:ph type="title"/>
          </p:nvPr>
        </p:nvSpPr>
        <p:spPr>
          <a:xfrm>
            <a:off x="1835700" y="1998450"/>
            <a:ext cx="5927700" cy="12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visualizing</a:t>
            </a:r>
            <a:r>
              <a:rPr lang="de">
                <a:solidFill>
                  <a:schemeClr val="lt1"/>
                </a:solidFill>
              </a:rPr>
              <a:t> topics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using networks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6" name="Google Shape;34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rgbClr val="4C11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6"/>
          <p:cNvSpPr txBox="1"/>
          <p:nvPr>
            <p:ph idx="7" type="subTitle"/>
          </p:nvPr>
        </p:nvSpPr>
        <p:spPr>
          <a:xfrm>
            <a:off x="3732800" y="2914073"/>
            <a:ext cx="3593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latin typeface="Proxima Nova"/>
                <a:ea typeface="Proxima Nova"/>
                <a:cs typeface="Proxima Nova"/>
                <a:sym typeface="Proxima Nova"/>
              </a:rPr>
              <a:t>How can networks be used to visualize topic </a:t>
            </a:r>
            <a:r>
              <a:rPr lang="de" sz="1400">
                <a:latin typeface="Proxima Nova"/>
                <a:ea typeface="Proxima Nova"/>
                <a:cs typeface="Proxima Nova"/>
                <a:sym typeface="Proxima Nova"/>
              </a:rPr>
              <a:t>modeling</a:t>
            </a:r>
            <a:r>
              <a:rPr lang="de" sz="1400">
                <a:latin typeface="Proxima Nova"/>
                <a:ea typeface="Proxima Nova"/>
                <a:cs typeface="Proxima Nova"/>
                <a:sym typeface="Proxima Nova"/>
              </a:rPr>
              <a:t> results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6"/>
          <p:cNvSpPr txBox="1"/>
          <p:nvPr>
            <p:ph idx="6" type="ctrTitle"/>
          </p:nvPr>
        </p:nvSpPr>
        <p:spPr>
          <a:xfrm>
            <a:off x="3732801" y="2499975"/>
            <a:ext cx="4083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NETWORKS OF TOPICS</a:t>
            </a:r>
            <a:endParaRPr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6"/>
          <p:cNvSpPr txBox="1"/>
          <p:nvPr>
            <p:ph idx="8" type="title"/>
          </p:nvPr>
        </p:nvSpPr>
        <p:spPr>
          <a:xfrm>
            <a:off x="2023007" y="2704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6"/>
          <p:cNvSpPr txBox="1"/>
          <p:nvPr>
            <p:ph type="ctrTitle"/>
          </p:nvPr>
        </p:nvSpPr>
        <p:spPr>
          <a:xfrm>
            <a:off x="3728702" y="44197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720">
              <a:solidFill>
                <a:srgbClr val="17E6E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172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172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3728700" y="857022"/>
            <a:ext cx="3593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de" sz="1400">
                <a:latin typeface="Proxima Nova"/>
                <a:ea typeface="Proxima Nova"/>
                <a:cs typeface="Proxima Nova"/>
                <a:sym typeface="Proxima Nova"/>
              </a:rPr>
              <a:t>he </a:t>
            </a:r>
            <a:r>
              <a:rPr lang="de" sz="1400">
                <a:latin typeface="Proxima Nova"/>
                <a:ea typeface="Proxima Nova"/>
                <a:cs typeface="Proxima Nova"/>
                <a:sym typeface="Proxima Nova"/>
              </a:rPr>
              <a:t>corpus</a:t>
            </a:r>
            <a:r>
              <a:rPr lang="de" sz="1400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de" sz="1400">
                <a:latin typeface="Proxima Nova"/>
                <a:ea typeface="Proxima Nova"/>
                <a:cs typeface="Proxima Nova"/>
                <a:sym typeface="Proxima Nova"/>
              </a:rPr>
              <a:t>method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6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6"/>
          <p:cNvSpPr txBox="1"/>
          <p:nvPr>
            <p:ph idx="3" type="ctrTitle"/>
          </p:nvPr>
        </p:nvSpPr>
        <p:spPr>
          <a:xfrm>
            <a:off x="3728703" y="1526575"/>
            <a:ext cx="2917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1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VISUALIZING TOPICS</a:t>
            </a:r>
            <a:endParaRPr sz="1911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6"/>
          <p:cNvSpPr txBox="1"/>
          <p:nvPr>
            <p:ph idx="4" type="subTitle"/>
          </p:nvPr>
        </p:nvSpPr>
        <p:spPr>
          <a:xfrm>
            <a:off x="3762101" y="1930425"/>
            <a:ext cx="3298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latin typeface="Proxima Nova"/>
                <a:ea typeface="Proxima Nova"/>
                <a:cs typeface="Proxima Nova"/>
                <a:sym typeface="Proxima Nova"/>
              </a:rPr>
              <a:t>Visualization of topic modeling results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6"/>
          <p:cNvSpPr txBox="1"/>
          <p:nvPr>
            <p:ph idx="5" type="title"/>
          </p:nvPr>
        </p:nvSpPr>
        <p:spPr>
          <a:xfrm>
            <a:off x="2023007" y="16411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6"/>
          <p:cNvSpPr txBox="1"/>
          <p:nvPr>
            <p:ph idx="16" type="ctrTitle"/>
          </p:nvPr>
        </p:nvSpPr>
        <p:spPr>
          <a:xfrm>
            <a:off x="3732801" y="3644050"/>
            <a:ext cx="3593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 AND DISCUSSION</a:t>
            </a:r>
            <a:endParaRPr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6"/>
          <p:cNvSpPr txBox="1"/>
          <p:nvPr>
            <p:ph idx="17" type="subTitle"/>
          </p:nvPr>
        </p:nvSpPr>
        <p:spPr>
          <a:xfrm>
            <a:off x="3732802" y="4057200"/>
            <a:ext cx="3225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latin typeface="Proxima Nova"/>
                <a:ea typeface="Proxima Nova"/>
                <a:cs typeface="Proxima Nova"/>
                <a:sym typeface="Proxima Nova"/>
              </a:rPr>
              <a:t>Lessons learned and future work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6"/>
          <p:cNvSpPr txBox="1"/>
          <p:nvPr>
            <p:ph idx="18" type="title"/>
          </p:nvPr>
        </p:nvSpPr>
        <p:spPr>
          <a:xfrm>
            <a:off x="2023007" y="37642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04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54" name="Google Shape;354;p34"/>
          <p:cNvSpPr txBox="1"/>
          <p:nvPr/>
        </p:nvSpPr>
        <p:spPr>
          <a:xfrm>
            <a:off x="3403775" y="4779825"/>
            <a:ext cx="16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Bleier 2015, 15</a:t>
            </a:r>
            <a:r>
              <a:rPr lang="de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6" name="Google Shape;356;p34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7" name="Google Shape;3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7566" y="445025"/>
            <a:ext cx="5620708" cy="42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4"/>
          <p:cNvPicPr preferRelativeResize="0"/>
          <p:nvPr/>
        </p:nvPicPr>
        <p:blipFill rotWithShape="1">
          <a:blip r:embed="rId6">
            <a:alphaModFix/>
          </a:blip>
          <a:srcRect b="12633" l="0" r="0" t="0"/>
          <a:stretch/>
        </p:blipFill>
        <p:spPr>
          <a:xfrm>
            <a:off x="-53625" y="445025"/>
            <a:ext cx="3431125" cy="42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4"/>
          <p:cNvSpPr txBox="1"/>
          <p:nvPr/>
        </p:nvSpPr>
        <p:spPr>
          <a:xfrm>
            <a:off x="123025" y="4779825"/>
            <a:ext cx="16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Underwood 2012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6" y="0"/>
            <a:ext cx="59197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 b="0" l="0" r="49054" t="0"/>
          <a:stretch/>
        </p:blipFill>
        <p:spPr>
          <a:xfrm>
            <a:off x="6158222" y="0"/>
            <a:ext cx="2761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5"/>
          <p:cNvSpPr txBox="1"/>
          <p:nvPr/>
        </p:nvSpPr>
        <p:spPr>
          <a:xfrm>
            <a:off x="71600" y="4703625"/>
            <a:ext cx="20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Chen et al. 2013, 2-3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35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1" name="Google Shape;371;p35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77" name="Google Shape;377;p36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8" name="Google Shape;378;p36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Aim of the network </a:t>
            </a:r>
            <a:r>
              <a:rPr lang="de"/>
              <a:t>visualization in DiSpecs</a:t>
            </a:r>
            <a:endParaRPr/>
          </a:p>
        </p:txBody>
      </p:sp>
      <p:sp>
        <p:nvSpPr>
          <p:cNvPr id="380" name="Google Shape;380;p36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project with an </a:t>
            </a:r>
            <a:r>
              <a:rPr b="1" lang="de">
                <a:solidFill>
                  <a:schemeClr val="accent5"/>
                </a:solidFill>
              </a:rPr>
              <a:t>explorative</a:t>
            </a:r>
            <a:r>
              <a:rPr lang="de"/>
              <a:t> and </a:t>
            </a:r>
            <a:r>
              <a:rPr b="1" lang="de">
                <a:solidFill>
                  <a:schemeClr val="accent5"/>
                </a:solidFill>
              </a:rPr>
              <a:t>experimental</a:t>
            </a:r>
            <a:r>
              <a:rPr lang="de"/>
              <a:t>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representing topics and periodicals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… to answer questions such as: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Which periodicals share similar topics?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What can a network reveal about individual topics?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Can we compare topics with manually annotated keywords using a network?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aphicFrame>
        <p:nvGraphicFramePr>
          <p:cNvPr id="386" name="Google Shape;386;p37"/>
          <p:cNvGraphicFramePr/>
          <p:nvPr/>
        </p:nvGraphicFramePr>
        <p:xfrm>
          <a:off x="5053400" y="167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{5FB02B85-6225-4C37-B6C2-D6419F106AB4}</a:tableStyleId>
              </a:tblPr>
              <a:tblGrid>
                <a:gridCol w="553700"/>
                <a:gridCol w="2205825"/>
                <a:gridCol w="547825"/>
                <a:gridCol w="630425"/>
              </a:tblGrid>
              <a:tr h="3834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Source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Target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Type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de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Weight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 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L-Indigent-philosophe-ou-l-homme-sans-souci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Directed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0.032563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 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La-Bagatelle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Directed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0.064769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 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La-Bigarure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Directed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0.068592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 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La-Spectatrice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Directed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0.048331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 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La-Spectatrice-Ouvrage-traduit-de-l-anglois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Directed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0.036678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 24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Le-Spectateur-inconnu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Directed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0.041099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 24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Le-Spectateur-moderne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Directed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0.020350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 24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Le-Spectateur-ou-le-Socrate-moderne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Directed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0.053887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 24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Le-Spectateur-suisse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Directed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0.196733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 24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Les-Chiffons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Directed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0.058543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7" name="Google Shape;387;p37"/>
          <p:cNvGraphicFramePr/>
          <p:nvPr/>
        </p:nvGraphicFramePr>
        <p:xfrm>
          <a:off x="154575" y="167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{5FB02B85-6225-4C37-B6C2-D6419F106AB4}</a:tableStyleId>
              </a:tblPr>
              <a:tblGrid>
                <a:gridCol w="1914525"/>
                <a:gridCol w="636950"/>
                <a:gridCol w="658575"/>
                <a:gridCol w="1572650"/>
              </a:tblGrid>
              <a:tr h="3119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Label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category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size</a:t>
                      </a:r>
                      <a:endParaRPr b="1"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8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image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 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23.768999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NaN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L-Indigent-philosophe-ou-l-homme-sans-souci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periodical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7.000000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L'Indigent philosophe ou l'homme sans souci.png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La-Bagatelle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periodical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100.000000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Bagatelle.png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La-Bigarure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periodical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197.000000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Bigarure.png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La-Spectatrice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periodical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15.000000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Spectatrice.png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La-Spectatrice-Ouvrage-traduit-de-l-anglois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periodical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25.000000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Spectatrice. Ouvrage traduit de l'anglois.png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93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La-Spectatrice-danoise-ou-l-Aspasie-moderne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periodical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83.000000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 Spectatrice danoise, ou l'Aspasie moderne.png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…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8" name="Google Shape;388;p37"/>
          <p:cNvSpPr txBox="1"/>
          <p:nvPr>
            <p:ph type="title"/>
          </p:nvPr>
        </p:nvSpPr>
        <p:spPr>
          <a:xfrm>
            <a:off x="154575" y="1226275"/>
            <a:ext cx="90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1420">
                <a:solidFill>
                  <a:schemeClr val="accent6"/>
                </a:solidFill>
              </a:rPr>
              <a:t>Nodes </a:t>
            </a:r>
            <a:r>
              <a:rPr b="1" lang="de" sz="1420">
                <a:solidFill>
                  <a:schemeClr val="accent5"/>
                </a:solidFill>
              </a:rPr>
              <a:t>								       	       Edges</a:t>
            </a:r>
            <a:endParaRPr b="1" sz="1420">
              <a:solidFill>
                <a:schemeClr val="accent5"/>
              </a:solidFill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0" name="Google Shape;390;p37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Input data for </a:t>
            </a:r>
            <a:r>
              <a:rPr b="1" i="1" lang="de">
                <a:solidFill>
                  <a:schemeClr val="accent5"/>
                </a:solidFill>
              </a:rPr>
              <a:t>Gephi</a:t>
            </a:r>
            <a:r>
              <a:rPr b="1" lang="de">
                <a:solidFill>
                  <a:schemeClr val="accent5"/>
                </a:solidFill>
              </a:rPr>
              <a:t> </a:t>
            </a:r>
            <a:r>
              <a:rPr lang="de" sz="1577"/>
              <a:t>(V. 0.9.2)</a:t>
            </a:r>
            <a:endParaRPr sz="1577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/>
          <p:nvPr/>
        </p:nvSpPr>
        <p:spPr>
          <a:xfrm>
            <a:off x="326550" y="1933475"/>
            <a:ext cx="3150600" cy="1378200"/>
          </a:xfrm>
          <a:prstGeom prst="roundRect">
            <a:avLst>
              <a:gd fmla="val 5472" name="adj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8"/>
          <p:cNvSpPr txBox="1"/>
          <p:nvPr/>
        </p:nvSpPr>
        <p:spPr>
          <a:xfrm>
            <a:off x="743650" y="2330075"/>
            <a:ext cx="65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43650" y="2305275"/>
            <a:ext cx="26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99" name="Google Shape;39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00" name="Google Shape;400;p38"/>
          <p:cNvSpPr txBox="1"/>
          <p:nvPr>
            <p:ph idx="1" type="body"/>
          </p:nvPr>
        </p:nvSpPr>
        <p:spPr>
          <a:xfrm>
            <a:off x="370200" y="1994525"/>
            <a:ext cx="30258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View all topic modeling results on the DiSpecs website: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2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https://gams.uni-graz.at/archive/objects/context:dispecs/methods/sdef:Context/get?mode=tm-results</a:t>
            </a:r>
            <a:r>
              <a:rPr lang="de" sz="1200">
                <a:solidFill>
                  <a:schemeClr val="accent6"/>
                </a:solidFill>
              </a:rPr>
              <a:t> </a:t>
            </a:r>
            <a:r>
              <a:rPr lang="de" sz="1200">
                <a:solidFill>
                  <a:schemeClr val="accent6"/>
                </a:solidFill>
              </a:rPr>
              <a:t> </a:t>
            </a:r>
            <a:endParaRPr sz="1200">
              <a:solidFill>
                <a:schemeClr val="accent6"/>
              </a:solidFill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3" name="Google Shape;403;p3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100" y="481450"/>
            <a:ext cx="4281052" cy="428105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8"/>
          <p:cNvSpPr txBox="1"/>
          <p:nvPr>
            <p:ph type="title"/>
          </p:nvPr>
        </p:nvSpPr>
        <p:spPr>
          <a:xfrm>
            <a:off x="311700" y="445025"/>
            <a:ext cx="3644400" cy="10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/>
              <a:t>Network of topics and periodicals in DiSpecs</a:t>
            </a:r>
            <a:endParaRPr sz="2500"/>
          </a:p>
        </p:txBody>
      </p:sp>
      <p:sp>
        <p:nvSpPr>
          <p:cNvPr id="405" name="Google Shape;405;p38"/>
          <p:cNvSpPr txBox="1"/>
          <p:nvPr>
            <p:ph idx="1" type="body"/>
          </p:nvPr>
        </p:nvSpPr>
        <p:spPr>
          <a:xfrm>
            <a:off x="253475" y="4292075"/>
            <a:ext cx="3753000" cy="62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accent6"/>
                </a:solidFill>
              </a:rPr>
              <a:t>Topic network in French periodicals</a:t>
            </a:r>
            <a:endParaRPr i="1" sz="1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Scholger et al. (2019-2021)</a:t>
            </a:r>
            <a:endParaRPr i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/>
          <p:nvPr/>
        </p:nvSpPr>
        <p:spPr>
          <a:xfrm>
            <a:off x="6078775" y="1248825"/>
            <a:ext cx="2753700" cy="3472500"/>
          </a:xfrm>
          <a:prstGeom prst="wedgeRectCallout">
            <a:avLst>
              <a:gd fmla="val -93103" name="adj1"/>
              <a:gd fmla="val -32932" name="adj2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3" name="Google Shape;413;p39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can we read from the</a:t>
            </a:r>
            <a:r>
              <a:rPr lang="de"/>
              <a:t> network visualization?</a:t>
            </a:r>
            <a:endParaRPr/>
          </a:p>
        </p:txBody>
      </p:sp>
      <p:sp>
        <p:nvSpPr>
          <p:cNvPr id="415" name="Google Shape;415;p39"/>
          <p:cNvSpPr txBox="1"/>
          <p:nvPr>
            <p:ph idx="1" type="body"/>
          </p:nvPr>
        </p:nvSpPr>
        <p:spPr>
          <a:xfrm>
            <a:off x="311700" y="1304875"/>
            <a:ext cx="45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Which periodicals share similar topics?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who write about similar subjects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850" y="1314221"/>
            <a:ext cx="2573400" cy="33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/>
          <p:nvPr/>
        </p:nvSpPr>
        <p:spPr>
          <a:xfrm>
            <a:off x="5302250" y="1248825"/>
            <a:ext cx="3603000" cy="3472500"/>
          </a:xfrm>
          <a:prstGeom prst="wedgeRectCallout">
            <a:avLst>
              <a:gd fmla="val -79314" name="adj1"/>
              <a:gd fmla="val -25881" name="adj2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23" name="Google Shape;423;p40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4" name="Google Shape;424;p40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40"/>
          <p:cNvSpPr txBox="1"/>
          <p:nvPr>
            <p:ph idx="1" type="body"/>
          </p:nvPr>
        </p:nvSpPr>
        <p:spPr>
          <a:xfrm>
            <a:off x="311700" y="1304875"/>
            <a:ext cx="45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Which periodicals share similar topics?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who write about similar </a:t>
            </a:r>
            <a:r>
              <a:rPr lang="de"/>
              <a:t>subjects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of the same author/editor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16832" t="0"/>
          <a:stretch/>
        </p:blipFill>
        <p:spPr>
          <a:xfrm>
            <a:off x="5414462" y="1320900"/>
            <a:ext cx="3417826" cy="33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can we read from the network visualization?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/>
          <p:nvPr/>
        </p:nvSpPr>
        <p:spPr>
          <a:xfrm>
            <a:off x="5344575" y="1934625"/>
            <a:ext cx="3560700" cy="2360100"/>
          </a:xfrm>
          <a:prstGeom prst="wedgeRectCallout">
            <a:avLst>
              <a:gd fmla="val -80693" name="adj1"/>
              <a:gd fmla="val -42320" name="adj2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34" name="Google Shape;434;p41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5" name="Google Shape;435;p41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41"/>
          <p:cNvSpPr txBox="1"/>
          <p:nvPr>
            <p:ph idx="1" type="body"/>
          </p:nvPr>
        </p:nvSpPr>
        <p:spPr>
          <a:xfrm>
            <a:off x="311700" y="1304875"/>
            <a:ext cx="45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Which periodicals share similar topics?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who write about similar </a:t>
            </a:r>
            <a:r>
              <a:rPr lang="de"/>
              <a:t>subjects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of the same author/editor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4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8500" t="14155"/>
          <a:stretch/>
        </p:blipFill>
        <p:spPr>
          <a:xfrm>
            <a:off x="5431925" y="1990675"/>
            <a:ext cx="3385999" cy="220045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can we read from the network visualization?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/>
          <p:nvPr/>
        </p:nvSpPr>
        <p:spPr>
          <a:xfrm>
            <a:off x="5619750" y="952500"/>
            <a:ext cx="3285600" cy="3831300"/>
          </a:xfrm>
          <a:prstGeom prst="wedgeRectCallout">
            <a:avLst>
              <a:gd fmla="val -96384" name="adj1"/>
              <a:gd fmla="val -14090" name="adj2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45" name="Google Shape;445;p42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6" name="Google Shape;446;p42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42"/>
          <p:cNvSpPr txBox="1"/>
          <p:nvPr>
            <p:ph idx="1" type="body"/>
          </p:nvPr>
        </p:nvSpPr>
        <p:spPr>
          <a:xfrm>
            <a:off x="311700" y="1304875"/>
            <a:ext cx="45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Which periodicals share similar topics?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who write about similar </a:t>
            </a:r>
            <a:r>
              <a:rPr lang="de"/>
              <a:t>subjects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of the same author</a:t>
            </a:r>
            <a:r>
              <a:rPr lang="de"/>
              <a:t>/editor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with similar writing style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3000" y="1017725"/>
            <a:ext cx="3053301" cy="36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can we read from the network visualization?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/>
          <p:nvPr/>
        </p:nvSpPr>
        <p:spPr>
          <a:xfrm>
            <a:off x="5302250" y="1248825"/>
            <a:ext cx="3603000" cy="3472500"/>
          </a:xfrm>
          <a:prstGeom prst="wedgeRectCallout">
            <a:avLst>
              <a:gd fmla="val -66449" name="adj1"/>
              <a:gd fmla="val 8212" name="adj2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56" name="Google Shape;456;p43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7" name="Google Shape;457;p43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43"/>
          <p:cNvSpPr txBox="1"/>
          <p:nvPr>
            <p:ph idx="1" type="body"/>
          </p:nvPr>
        </p:nvSpPr>
        <p:spPr>
          <a:xfrm>
            <a:off x="311700" y="1304875"/>
            <a:ext cx="45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Which periodicals share similar topics?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who write about similar </a:t>
            </a:r>
            <a:r>
              <a:rPr lang="de"/>
              <a:t>subjects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of the same author</a:t>
            </a:r>
            <a:r>
              <a:rPr lang="de"/>
              <a:t>/editor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with similar writing style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What can a network reveal about individual topics?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central (genre typical) vs. outlier (periodical specific) topics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10031" t="0"/>
          <a:stretch/>
        </p:blipFill>
        <p:spPr>
          <a:xfrm>
            <a:off x="5369375" y="1304875"/>
            <a:ext cx="3462925" cy="33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can we read from the network visualization?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113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/>
          <p:nvPr/>
        </p:nvSpPr>
        <p:spPr>
          <a:xfrm>
            <a:off x="5302250" y="1248825"/>
            <a:ext cx="3603000" cy="3472500"/>
          </a:xfrm>
          <a:prstGeom prst="wedgeRectCallout">
            <a:avLst>
              <a:gd fmla="val -66449" name="adj1"/>
              <a:gd fmla="val 8212" name="adj2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67" name="Google Shape;467;p44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44"/>
          <p:cNvSpPr txBox="1"/>
          <p:nvPr>
            <p:ph idx="1" type="body"/>
          </p:nvPr>
        </p:nvSpPr>
        <p:spPr>
          <a:xfrm>
            <a:off x="311700" y="1304875"/>
            <a:ext cx="45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Which periodicals share similar topics?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who write about similar </a:t>
            </a:r>
            <a:r>
              <a:rPr lang="de"/>
              <a:t>subjects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of the same author</a:t>
            </a:r>
            <a:r>
              <a:rPr lang="de"/>
              <a:t>/editor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with similar writing style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What can a network reveal about individual topics?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central (genre typical) vs. outlier (periodical specific) topics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7183" r="0" t="0"/>
          <a:stretch/>
        </p:blipFill>
        <p:spPr>
          <a:xfrm>
            <a:off x="5408075" y="1329300"/>
            <a:ext cx="3424225" cy="33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can we read from the network visualization?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/>
          <p:nvPr/>
        </p:nvSpPr>
        <p:spPr>
          <a:xfrm>
            <a:off x="4836600" y="1638475"/>
            <a:ext cx="4068600" cy="3082800"/>
          </a:xfrm>
          <a:prstGeom prst="wedgeRectCallout">
            <a:avLst>
              <a:gd fmla="val -99832" name="adj1"/>
              <a:gd fmla="val 16864" name="adj2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78" name="Google Shape;478;p45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9" name="Google Shape;479;p45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5"/>
          <p:cNvSpPr txBox="1"/>
          <p:nvPr>
            <p:ph idx="1" type="body"/>
          </p:nvPr>
        </p:nvSpPr>
        <p:spPr>
          <a:xfrm>
            <a:off x="311700" y="1304875"/>
            <a:ext cx="45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Which periodicals share similar topics?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who write about similar </a:t>
            </a:r>
            <a:r>
              <a:rPr lang="de"/>
              <a:t>subjects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of the same author</a:t>
            </a:r>
            <a:r>
              <a:rPr lang="de"/>
              <a:t>/editor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with similar writing style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What can a network reveal about individual topics?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central (genre typical) vs. outlier (periodical specific) topics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modularity group?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can we read from the network visualization?</a:t>
            </a:r>
            <a:endParaRPr/>
          </a:p>
        </p:txBody>
      </p:sp>
      <p:pic>
        <p:nvPicPr>
          <p:cNvPr id="482" name="Google Shape;4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500" y="1704750"/>
            <a:ext cx="3893799" cy="29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"/>
          <p:cNvSpPr/>
          <p:nvPr/>
        </p:nvSpPr>
        <p:spPr>
          <a:xfrm>
            <a:off x="5302250" y="1143000"/>
            <a:ext cx="3603000" cy="3578400"/>
          </a:xfrm>
          <a:prstGeom prst="wedgeRectCallout">
            <a:avLst>
              <a:gd fmla="val -67813" name="adj1"/>
              <a:gd fmla="val 33024" name="adj2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89" name="Google Shape;489;p46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03 NETWORK OF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0" name="Google Shape;490;p46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46"/>
          <p:cNvSpPr txBox="1"/>
          <p:nvPr>
            <p:ph idx="1" type="body"/>
          </p:nvPr>
        </p:nvSpPr>
        <p:spPr>
          <a:xfrm>
            <a:off x="311700" y="1304875"/>
            <a:ext cx="45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Which periodicals share similar topics?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who write about similar </a:t>
            </a:r>
            <a:r>
              <a:rPr lang="de"/>
              <a:t>subjects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of the same author</a:t>
            </a:r>
            <a:r>
              <a:rPr lang="de"/>
              <a:t>/editor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periodicals with similar writing style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What can a network reveal about individual topics?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central (genre typical) vs. outlier (periodical specific) topics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de"/>
              <a:t>modularity group?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Can we compare topics with manually annotated keywords using a network?</a:t>
            </a:r>
            <a:r>
              <a:rPr lang="de"/>
              <a:t>  </a:t>
            </a:r>
            <a:endParaRPr/>
          </a:p>
        </p:txBody>
      </p:sp>
      <p:pic>
        <p:nvPicPr>
          <p:cNvPr id="492" name="Google Shape;492;p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6728" l="8832" r="2749" t="21667"/>
          <a:stretch/>
        </p:blipFill>
        <p:spPr>
          <a:xfrm>
            <a:off x="5355375" y="1194225"/>
            <a:ext cx="3496750" cy="8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4074" l="13323" r="2459" t="3742"/>
          <a:stretch/>
        </p:blipFill>
        <p:spPr>
          <a:xfrm>
            <a:off x="5735363" y="2101575"/>
            <a:ext cx="2704600" cy="25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can we read from the network visualization?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1130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/>
          <p:nvPr>
            <p:ph type="title"/>
          </p:nvPr>
        </p:nvSpPr>
        <p:spPr>
          <a:xfrm>
            <a:off x="1835700" y="1998450"/>
            <a:ext cx="5927700" cy="12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conclusion and discussion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0" name="Google Shape;5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/>
          <p:nvPr/>
        </p:nvSpPr>
        <p:spPr>
          <a:xfrm>
            <a:off x="4688900" y="1242150"/>
            <a:ext cx="4027500" cy="3170100"/>
          </a:xfrm>
          <a:prstGeom prst="roundRect">
            <a:avLst>
              <a:gd fmla="val 5472" name="adj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Some lessons learned from theory and practice</a:t>
            </a:r>
            <a:endParaRPr/>
          </a:p>
        </p:txBody>
      </p:sp>
      <p:sp>
        <p:nvSpPr>
          <p:cNvPr id="507" name="Google Shape;507;p48"/>
          <p:cNvSpPr txBox="1"/>
          <p:nvPr>
            <p:ph idx="1" type="body"/>
          </p:nvPr>
        </p:nvSpPr>
        <p:spPr>
          <a:xfrm>
            <a:off x="311700" y="1152475"/>
            <a:ext cx="437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avoid information reduction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the danger of over-interpretation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a topic model is not really a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for categorical data, choose colors of maximum contrast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descriptive labeling might be better for usability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document the chosen parameters and steps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de"/>
              <a:t>networks have the potential to visualize various aspects of topics and documents</a:t>
            </a:r>
            <a:endParaRPr/>
          </a:p>
        </p:txBody>
      </p:sp>
      <p:sp>
        <p:nvSpPr>
          <p:cNvPr id="508" name="Google Shape;50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09" name="Google Shape;509;p48"/>
          <p:cNvSpPr txBox="1"/>
          <p:nvPr>
            <p:ph idx="1" type="body"/>
          </p:nvPr>
        </p:nvSpPr>
        <p:spPr>
          <a:xfrm>
            <a:off x="5526009" y="1518098"/>
            <a:ext cx="2925300" cy="223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the network scientist / statistician in me twitches uncontrollably whenever he sees someone creating a network out of a topic model by picking the top-</a:t>
            </a:r>
            <a:r>
              <a:rPr i="1" lang="de" sz="1400">
                <a:solidFill>
                  <a:schemeClr val="dk1"/>
                </a:solidFill>
              </a:rPr>
              <a:t>n </a:t>
            </a:r>
            <a:r>
              <a:rPr lang="de" sz="1400">
                <a:solidFill>
                  <a:schemeClr val="dk1"/>
                </a:solidFill>
              </a:rPr>
              <a:t>topics associated with each document and using those as edges in a topic-document network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510" name="Google Shape;510;p48"/>
          <p:cNvSpPr txBox="1"/>
          <p:nvPr/>
        </p:nvSpPr>
        <p:spPr>
          <a:xfrm>
            <a:off x="4777300" y="1232575"/>
            <a:ext cx="884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0">
                <a:solidFill>
                  <a:schemeClr val="accent6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sz="15000">
              <a:solidFill>
                <a:schemeClr val="accent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1" name="Google Shape;511;p48"/>
          <p:cNvSpPr txBox="1"/>
          <p:nvPr/>
        </p:nvSpPr>
        <p:spPr>
          <a:xfrm>
            <a:off x="6781642" y="3637063"/>
            <a:ext cx="17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accent6"/>
                </a:solidFill>
                <a:latin typeface="Georgia"/>
                <a:ea typeface="Georgia"/>
                <a:cs typeface="Georgia"/>
                <a:sym typeface="Georgia"/>
              </a:rPr>
              <a:t>Scott Weingart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12" name="Google Shape;512;p48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04 CONCLUSION AND DISCUSSION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3" name="Google Shape;513;p48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291" y="0"/>
            <a:ext cx="62051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Alternatives</a:t>
            </a:r>
            <a:endParaRPr/>
          </a:p>
        </p:txBody>
      </p:sp>
      <p:sp>
        <p:nvSpPr>
          <p:cNvPr id="520" name="Google Shape;520;p49"/>
          <p:cNvSpPr txBox="1"/>
          <p:nvPr>
            <p:ph idx="1" type="body"/>
          </p:nvPr>
        </p:nvSpPr>
        <p:spPr>
          <a:xfrm>
            <a:off x="311700" y="1152475"/>
            <a:ext cx="268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Principal component analysis scatter plot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4"/>
              </a:rPr>
              <a:t>Underwood 2012</a:t>
            </a:r>
            <a:endParaRPr/>
          </a:p>
        </p:txBody>
      </p:sp>
      <p:sp>
        <p:nvSpPr>
          <p:cNvPr id="521" name="Google Shape;52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22" name="Google Shape;522;p49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04 CONCLUSION AND DISCUSSION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23" name="Google Shape;523;p49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Alternatives</a:t>
            </a:r>
            <a:endParaRPr/>
          </a:p>
        </p:txBody>
      </p:sp>
      <p:sp>
        <p:nvSpPr>
          <p:cNvPr id="529" name="Google Shape;52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Cluster dendrogram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Schöch 2017, Fig. 11</a:t>
            </a:r>
            <a:endParaRPr/>
          </a:p>
        </p:txBody>
      </p:sp>
      <p:sp>
        <p:nvSpPr>
          <p:cNvPr id="530" name="Google Shape;53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31" name="Google Shape;531;p50"/>
          <p:cNvPicPr preferRelativeResize="0"/>
          <p:nvPr/>
        </p:nvPicPr>
        <p:blipFill rotWithShape="1">
          <a:blip r:embed="rId4">
            <a:alphaModFix/>
          </a:blip>
          <a:srcRect b="62898" l="0" r="0" t="0"/>
          <a:stretch/>
        </p:blipFill>
        <p:spPr>
          <a:xfrm>
            <a:off x="3509699" y="564800"/>
            <a:ext cx="5191349" cy="38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0"/>
          <p:cNvSpPr txBox="1"/>
          <p:nvPr/>
        </p:nvSpPr>
        <p:spPr>
          <a:xfrm>
            <a:off x="0" y="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04 CONCLUSION AND DISCUSSION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33" name="Google Shape;533;p50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Bibliography</a:t>
            </a:r>
            <a:endParaRPr/>
          </a:p>
        </p:txBody>
      </p:sp>
      <p:sp>
        <p:nvSpPr>
          <p:cNvPr id="539" name="Google Shape;539;p51"/>
          <p:cNvSpPr txBox="1"/>
          <p:nvPr>
            <p:ph idx="1" type="body"/>
          </p:nvPr>
        </p:nvSpPr>
        <p:spPr>
          <a:xfrm>
            <a:off x="311700" y="876875"/>
            <a:ext cx="8520600" cy="4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Blei, David M. (2012): “Probabilistic Topic Models”. URL: </a:t>
            </a:r>
            <a:r>
              <a:rPr lang="de" u="sng">
                <a:solidFill>
                  <a:schemeClr val="hlink"/>
                </a:solidFill>
                <a:hlinkClick r:id="rId3"/>
              </a:rPr>
              <a:t>https://www.cs.columbia.edu/~blei/papers/Blei2012.pdf</a:t>
            </a:r>
            <a:r>
              <a:rPr lang="de"/>
              <a:t>, DOI: 10.1145/2133806.2133826.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Bleier, Roman (2015): “Topic Modelling des Letters of 1916 Briefkorpus”. URL: http://gams.uni-graz.at/o:dhd2015.v.005.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Blondel, Vincent D; Guillaume, Jean-Loup; Lambiotte, Renaud; Lefebvre, Etienne (2008): “Fast unfolding of communities in large networks”. In: Journal of Statistical Mechanics: Theory and Experiment, 2008 (10). DOI: 10.1088/1742-5468/2008/10/P10008.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Chen, Annie; Sheble, Laura; Eichler, Gabriel (2013): “Topic Modeling and Network Visualization to Explore Patient Experiences”. DOI: 10.13140/2.1.4268.4481.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DARIAH-DE (2019): ”DARIAH Topics. Easy Topic Modeling in Python”. V. 2.0.1. URL: https://github.com/DARIAH-DE/Topics.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Ertler, Klaus-Dieter; Fuchs, Alexandra; Fischer-Pernkopf, Michaela; Hobisch, Elisabeth; Scholger, Martina; Völkl, Yvonne (2011-2018). “The Spectators in the International Context”. URL: </a:t>
            </a:r>
            <a:r>
              <a:rPr lang="de" u="sng">
                <a:solidFill>
                  <a:schemeClr val="hlink"/>
                </a:solidFill>
                <a:hlinkClick r:id="rId4"/>
              </a:rPr>
              <a:t>https://gams.uni-graz.at/spectators</a:t>
            </a:r>
            <a:r>
              <a:rPr lang="de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McCallum, Andrew Kachites (2002-2020): “MALLET. A Machine Learning for Language Toolkit”. V. 2.0.8. URL: http://mallet.cs.umass.edu.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Underwood, Ted (2011): “Visualizing topic models”. URL: https://tedunderwood.com/2012/11/11/visualizing-topic-models/.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Scholger, Martina; Geiger, Bernhard; Hobisch, Elisabeth; Koncar, Philipp; Sarić, Sanja; Völkl, Yvonne; Glatz, Christina (2019-2021): “Distant Spectators (DiSpecs). Distant Reading for Periodicals of the Enlightenment”. URL: </a:t>
            </a:r>
            <a:r>
              <a:rPr lang="de" u="sng">
                <a:solidFill>
                  <a:schemeClr val="hlink"/>
                </a:solidFill>
                <a:hlinkClick r:id="rId5"/>
              </a:rPr>
              <a:t>https://gams.uni-graz.at/dispecs</a:t>
            </a:r>
            <a:r>
              <a:rPr lang="de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Schöch, Christof (2017): “Topic Modeling Genre: An Exploration of French Classical and Enlightenment Drama“. In: Digital Humanities Quarterly 011, H. 2.URL: http://digitalhumanities.org:8081/dhq/vol/11/2/000291/000291.html.</a:t>
            </a:r>
            <a:endParaRPr/>
          </a:p>
        </p:txBody>
      </p:sp>
      <p:sp>
        <p:nvSpPr>
          <p:cNvPr id="540" name="Google Shape;5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50" y="-80550"/>
            <a:ext cx="4265549" cy="55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2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2"/>
          <p:cNvSpPr txBox="1"/>
          <p:nvPr/>
        </p:nvSpPr>
        <p:spPr>
          <a:xfrm>
            <a:off x="715650" y="1933225"/>
            <a:ext cx="4162800" cy="24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Does anyone have any thoughts on this?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https://gams.uni-graz.at/dispecs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Twitter #DiSpecs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@snjsrc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dispecs@uni-graz.at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sanja.saric@uni-graz.at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	</a:t>
            </a:r>
            <a:endParaRPr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CC BY-SA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8" name="Google Shape;548;p52"/>
          <p:cNvSpPr txBox="1"/>
          <p:nvPr/>
        </p:nvSpPr>
        <p:spPr>
          <a:xfrm>
            <a:off x="755000" y="-156900"/>
            <a:ext cx="260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THANKS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49" name="Google Shape;549;p52"/>
          <p:cNvGrpSpPr/>
          <p:nvPr/>
        </p:nvGrpSpPr>
        <p:grpSpPr>
          <a:xfrm>
            <a:off x="5039647" y="2882949"/>
            <a:ext cx="346024" cy="345674"/>
            <a:chOff x="4201447" y="3817349"/>
            <a:chExt cx="346024" cy="345674"/>
          </a:xfrm>
        </p:grpSpPr>
        <p:sp>
          <p:nvSpPr>
            <p:cNvPr id="550" name="Google Shape;550;p52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52" name="Google Shape;552;p52"/>
          <p:cNvGrpSpPr/>
          <p:nvPr/>
        </p:nvGrpSpPr>
        <p:grpSpPr>
          <a:xfrm>
            <a:off x="5021400" y="2389182"/>
            <a:ext cx="382519" cy="350682"/>
            <a:chOff x="2903337" y="4279032"/>
            <a:chExt cx="382519" cy="350682"/>
          </a:xfrm>
        </p:grpSpPr>
        <p:sp>
          <p:nvSpPr>
            <p:cNvPr id="553" name="Google Shape;553;p52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2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2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2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52"/>
          <p:cNvGrpSpPr/>
          <p:nvPr/>
        </p:nvGrpSpPr>
        <p:grpSpPr>
          <a:xfrm>
            <a:off x="5039641" y="3415615"/>
            <a:ext cx="346036" cy="445703"/>
            <a:chOff x="3122257" y="1508594"/>
            <a:chExt cx="294850" cy="349434"/>
          </a:xfrm>
        </p:grpSpPr>
        <p:sp>
          <p:nvSpPr>
            <p:cNvPr id="569" name="Google Shape;569;p52"/>
            <p:cNvSpPr/>
            <p:nvPr/>
          </p:nvSpPr>
          <p:spPr>
            <a:xfrm>
              <a:off x="3226110" y="1659042"/>
              <a:ext cx="87557" cy="29568"/>
            </a:xfrm>
            <a:custGeom>
              <a:rect b="b" l="l" r="r" t="t"/>
              <a:pathLst>
                <a:path extrusionOk="0" h="929" w="2751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3171144" y="1612033"/>
              <a:ext cx="196694" cy="245613"/>
            </a:xfrm>
            <a:custGeom>
              <a:rect b="b" l="l" r="r" t="t"/>
              <a:pathLst>
                <a:path extrusionOk="0" h="7717" w="618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3204117" y="1836767"/>
              <a:ext cx="10630" cy="21261"/>
            </a:xfrm>
            <a:custGeom>
              <a:rect b="b" l="l" r="r" t="t"/>
              <a:pathLst>
                <a:path extrusionOk="0" h="668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3324616" y="1836767"/>
              <a:ext cx="10280" cy="21261"/>
            </a:xfrm>
            <a:custGeom>
              <a:rect b="b" l="l" r="r" t="t"/>
              <a:pathLst>
                <a:path extrusionOk="0" h="668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3122257" y="1508594"/>
              <a:ext cx="294850" cy="278554"/>
            </a:xfrm>
            <a:custGeom>
              <a:rect b="b" l="l" r="r" t="t"/>
              <a:pathLst>
                <a:path extrusionOk="0" h="8752" w="9264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" name="Google Shape;574;p52"/>
          <p:cNvSpPr txBox="1"/>
          <p:nvPr/>
        </p:nvSpPr>
        <p:spPr>
          <a:xfrm>
            <a:off x="7802050" y="4899475"/>
            <a:ext cx="1314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Foto </a:t>
            </a:r>
            <a:r>
              <a:rPr lang="de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© Ivan Stanimirov</a:t>
            </a:r>
            <a:endParaRPr sz="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cc logo" id="575" name="Google Shape;5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825" y="4073450"/>
            <a:ext cx="263739" cy="2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555" y="4073450"/>
            <a:ext cx="263739" cy="2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2286" y="4073450"/>
            <a:ext cx="263739" cy="2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625" y="3454638"/>
            <a:ext cx="2762373" cy="152598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de" sz="2600">
                <a:solidFill>
                  <a:schemeClr val="accent6"/>
                </a:solidFill>
              </a:rPr>
              <a:t>From Spectators … </a:t>
            </a:r>
            <a:endParaRPr sz="2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923875"/>
            <a:ext cx="568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de" sz="1400"/>
              <a:t>digital edition </a:t>
            </a:r>
            <a:r>
              <a:rPr i="1" lang="de" sz="1400"/>
              <a:t>The Spectators in the international context</a:t>
            </a:r>
            <a:r>
              <a:rPr lang="de" sz="1400"/>
              <a:t> </a:t>
            </a:r>
            <a:endParaRPr sz="1400"/>
          </a:p>
          <a:p>
            <a:pPr indent="0" lvl="0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de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http://gams.uni-graz.at/spectators</a:t>
            </a:r>
            <a:r>
              <a:rPr lang="de" sz="1400"/>
              <a:t> (Ertler et al. 2011-2018)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de" sz="1400"/>
              <a:t>journalistic genre in the 18</a:t>
            </a:r>
            <a:r>
              <a:rPr baseline="30000" lang="de" sz="1400"/>
              <a:t>th</a:t>
            </a:r>
            <a:r>
              <a:rPr lang="de" sz="1400"/>
              <a:t> century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Char char="●"/>
            </a:pPr>
            <a:r>
              <a:rPr lang="de" sz="1400"/>
              <a:t>created in England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Char char="●"/>
            </a:pPr>
            <a:r>
              <a:rPr lang="de" sz="1400"/>
              <a:t>imitations and translations in Europe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2300">
                <a:solidFill>
                  <a:schemeClr val="accent6"/>
                </a:solidFill>
              </a:rPr>
              <a:t>… to Distant Spectators</a:t>
            </a:r>
            <a:endParaRPr sz="23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6"/>
              </a:solidFill>
            </a:endParaRPr>
          </a:p>
          <a:p>
            <a:pPr indent="-317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</a:pPr>
            <a:r>
              <a:rPr lang="de" sz="1400"/>
              <a:t>text mining to </a:t>
            </a:r>
            <a:r>
              <a:rPr lang="de" sz="1400"/>
              <a:t>extend close reading expertise</a:t>
            </a:r>
            <a:endParaRPr sz="1400"/>
          </a:p>
          <a:p>
            <a:pPr indent="-317500" lvl="0" marL="450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</a:pPr>
            <a:r>
              <a:rPr lang="de" sz="1400"/>
              <a:t>explorative approach</a:t>
            </a:r>
            <a:endParaRPr sz="1400"/>
          </a:p>
          <a:p>
            <a:pPr indent="-317500" lvl="0" marL="450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</a:pPr>
            <a:r>
              <a:rPr lang="de" sz="1400"/>
              <a:t>project team: Martina </a:t>
            </a:r>
            <a:r>
              <a:rPr lang="de" sz="1400"/>
              <a:t>Scholger, </a:t>
            </a:r>
            <a:r>
              <a:rPr lang="de" sz="1400"/>
              <a:t>Bernhard </a:t>
            </a:r>
            <a:r>
              <a:rPr lang="de" sz="1400"/>
              <a:t>Geiger,</a:t>
            </a:r>
            <a:r>
              <a:rPr lang="de" sz="1400"/>
              <a:t> Elisabeth</a:t>
            </a:r>
            <a:r>
              <a:rPr lang="de" sz="1400"/>
              <a:t> Hobisch, </a:t>
            </a:r>
            <a:r>
              <a:rPr lang="de" sz="1400"/>
              <a:t>Philipp</a:t>
            </a:r>
            <a:r>
              <a:rPr lang="de" sz="1400"/>
              <a:t> Koncar,</a:t>
            </a:r>
            <a:r>
              <a:rPr lang="de" sz="1400"/>
              <a:t> Sanja </a:t>
            </a:r>
            <a:r>
              <a:rPr lang="de" sz="1400"/>
              <a:t>Sarić, </a:t>
            </a:r>
            <a:r>
              <a:rPr lang="de" sz="1400"/>
              <a:t>Yvonne </a:t>
            </a:r>
            <a:r>
              <a:rPr lang="de" sz="1400"/>
              <a:t>Völkl,</a:t>
            </a:r>
            <a:r>
              <a:rPr lang="de" sz="1400"/>
              <a:t> Christina </a:t>
            </a:r>
            <a:r>
              <a:rPr lang="de" sz="1400"/>
              <a:t>Glatz</a:t>
            </a:r>
            <a:endParaRPr sz="1400"/>
          </a:p>
          <a:p>
            <a:pPr indent="7199" lvl="0" marL="907200" rtl="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http://gams.uni-graz.at/dispecs</a:t>
            </a:r>
            <a:r>
              <a:rPr lang="de" sz="1400"/>
              <a:t> (Scholger et al. 2018-2021)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t/>
            </a:r>
            <a:endParaRPr b="1" sz="174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t/>
            </a:r>
            <a:endParaRPr sz="119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190"/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6">
            <a:alphaModFix/>
          </a:blip>
          <a:srcRect b="32818" l="0" r="0" t="0"/>
          <a:stretch/>
        </p:blipFill>
        <p:spPr>
          <a:xfrm>
            <a:off x="6000625" y="468075"/>
            <a:ext cx="2762375" cy="2735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6336910" y="3169846"/>
            <a:ext cx="201300" cy="367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01 INTRODUCTION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>
            <a:off x="422750" y="2040275"/>
            <a:ext cx="8370000" cy="2829300"/>
          </a:xfrm>
          <a:prstGeom prst="roundRect">
            <a:avLst>
              <a:gd fmla="val 5472" name="adj"/>
            </a:avLst>
          </a:prstGeom>
          <a:solidFill>
            <a:srgbClr val="0097A7">
              <a:alpha val="52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6"/>
                </a:solidFill>
              </a:rPr>
              <a:t>Topic Modeling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930650"/>
            <a:ext cx="8520600" cy="23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tamaran"/>
              <a:buChar char="●"/>
            </a:pPr>
            <a:r>
              <a:rPr lang="de" sz="1400"/>
              <a:t>Python library </a:t>
            </a:r>
            <a:r>
              <a:rPr i="1" lang="de" sz="1400"/>
              <a:t>dariah_topics </a:t>
            </a:r>
            <a:r>
              <a:rPr lang="de" sz="1400"/>
              <a:t>(DARIAH-DE 2019) with MALLET (McCallum 2002-2018) based on Latent Dirichlet Allocation (LDA)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de" sz="1400"/>
              <a:t>adapted and expanded Jupyter Notebooks for DiSpecs: </a:t>
            </a:r>
            <a:r>
              <a:rPr lang="de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https://github.com/distantspectators/DiSpecs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de" sz="1400"/>
              <a:t>individual analysis of the French, Spanish and Italian sub-corpora  </a:t>
            </a:r>
            <a:endParaRPr sz="1400"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01 INTRODUCTION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916150" y="2240375"/>
            <a:ext cx="255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→ lists of thematically or structurally related document </a:t>
            </a:r>
            <a:r>
              <a:rPr lang="d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tokens</a:t>
            </a:r>
            <a:r>
              <a:rPr lang="d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9"/>
          <p:cNvSpPr txBox="1"/>
          <p:nvPr/>
        </p:nvSpPr>
        <p:spPr>
          <a:xfrm>
            <a:off x="614000" y="2240375"/>
            <a:ext cx="2268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Topic Modeling with LDA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→ unsupervised probabilistic method that aims to identify hidden semantic structures in large text collections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3453100" y="2223975"/>
            <a:ext cx="209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Principle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→ frequently co-occurring words are most likely thematically related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2909350" y="4052000"/>
            <a:ext cx="31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b="1" i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opics</a:t>
            </a: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 are not always subjects!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2981700" y="4389025"/>
            <a:ext cx="31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All topics contain all corpus tokens!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-23225" y="416950"/>
            <a:ext cx="43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1420">
                <a:solidFill>
                  <a:schemeClr val="accent6"/>
                </a:solidFill>
              </a:rPr>
              <a:t>|</a:t>
            </a:r>
            <a:r>
              <a:rPr b="1" lang="de" sz="1420">
                <a:solidFill>
                  <a:schemeClr val="accent6"/>
                </a:solidFill>
              </a:rPr>
              <a:t>Topic   | Probability        |  Topic Keys  |</a:t>
            </a:r>
            <a:endParaRPr b="1" sz="1420">
              <a:solidFill>
                <a:schemeClr val="accent6"/>
              </a:solidFill>
            </a:endParaRPr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3" y="761038"/>
            <a:ext cx="4429125" cy="42957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b="2856" l="0" r="21166" t="0"/>
          <a:stretch/>
        </p:blipFill>
        <p:spPr>
          <a:xfrm>
            <a:off x="4726925" y="761050"/>
            <a:ext cx="4294226" cy="42957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0"/>
          <p:cNvSpPr txBox="1"/>
          <p:nvPr>
            <p:ph type="title"/>
          </p:nvPr>
        </p:nvSpPr>
        <p:spPr>
          <a:xfrm>
            <a:off x="4616688" y="416950"/>
            <a:ext cx="43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de" sz="1400">
                <a:solidFill>
                  <a:schemeClr val="accent6"/>
                </a:solidFill>
              </a:rPr>
              <a:t>|Document                       | Topic 0           |  Topic 1      …</a:t>
            </a:r>
            <a:endParaRPr b="1" sz="1400">
              <a:solidFill>
                <a:schemeClr val="accent6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01 INTRODUCTION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1" name="Google Shape;151;p20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-23225" y="416950"/>
            <a:ext cx="43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1420">
                <a:solidFill>
                  <a:schemeClr val="accent6"/>
                </a:solidFill>
              </a:rPr>
              <a:t>|Topic   | Probability        |  Topic Keys  |</a:t>
            </a:r>
            <a:endParaRPr b="1" sz="1420">
              <a:solidFill>
                <a:schemeClr val="accent6"/>
              </a:solidFill>
            </a:endParaRPr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5051000" y="761050"/>
            <a:ext cx="3781200" cy="29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philosophical ideas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marriage and family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(self-)reflection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virtuous behavior and practices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economy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theatre and opera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life vs death</a:t>
            </a:r>
            <a:endParaRPr sz="1300"/>
          </a:p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3" y="761038"/>
            <a:ext cx="4429125" cy="42957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21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01 INTRODUCTION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1" name="Google Shape;161;p21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1"/>
          <p:cNvSpPr/>
          <p:nvPr/>
        </p:nvSpPr>
        <p:spPr>
          <a:xfrm>
            <a:off x="49825" y="1455800"/>
            <a:ext cx="45084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21"/>
          <p:cNvCxnSpPr/>
          <p:nvPr/>
        </p:nvCxnSpPr>
        <p:spPr>
          <a:xfrm flipH="1" rot="10800000">
            <a:off x="4648194" y="1530188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1"/>
          <p:cNvSpPr/>
          <p:nvPr/>
        </p:nvSpPr>
        <p:spPr>
          <a:xfrm>
            <a:off x="39800" y="4377746"/>
            <a:ext cx="45084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21"/>
          <p:cNvCxnSpPr/>
          <p:nvPr/>
        </p:nvCxnSpPr>
        <p:spPr>
          <a:xfrm flipH="1" rot="10800000">
            <a:off x="4661894" y="4413684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1"/>
          <p:cNvSpPr/>
          <p:nvPr/>
        </p:nvSpPr>
        <p:spPr>
          <a:xfrm>
            <a:off x="39800" y="2285000"/>
            <a:ext cx="45084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1"/>
          <p:cNvCxnSpPr/>
          <p:nvPr/>
        </p:nvCxnSpPr>
        <p:spPr>
          <a:xfrm flipH="1" rot="10800000">
            <a:off x="4661894" y="2359397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1"/>
          <p:cNvSpPr/>
          <p:nvPr/>
        </p:nvSpPr>
        <p:spPr>
          <a:xfrm>
            <a:off x="49825" y="1795150"/>
            <a:ext cx="4508400" cy="1926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21"/>
          <p:cNvCxnSpPr/>
          <p:nvPr/>
        </p:nvCxnSpPr>
        <p:spPr>
          <a:xfrm flipH="1" rot="10800000">
            <a:off x="4648194" y="1834988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1"/>
          <p:cNvSpPr/>
          <p:nvPr/>
        </p:nvSpPr>
        <p:spPr>
          <a:xfrm>
            <a:off x="62650" y="4722675"/>
            <a:ext cx="45084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1"/>
          <p:cNvCxnSpPr/>
          <p:nvPr/>
        </p:nvCxnSpPr>
        <p:spPr>
          <a:xfrm flipH="1" rot="10800000">
            <a:off x="4661894" y="4718484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1"/>
          <p:cNvSpPr/>
          <p:nvPr/>
        </p:nvSpPr>
        <p:spPr>
          <a:xfrm>
            <a:off x="52975" y="1118350"/>
            <a:ext cx="45084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 flipH="1" rot="10800000">
            <a:off x="4651344" y="1192738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1"/>
          <p:cNvSpPr/>
          <p:nvPr/>
        </p:nvSpPr>
        <p:spPr>
          <a:xfrm>
            <a:off x="39800" y="2513600"/>
            <a:ext cx="45084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21"/>
          <p:cNvCxnSpPr/>
          <p:nvPr/>
        </p:nvCxnSpPr>
        <p:spPr>
          <a:xfrm flipH="1" rot="10800000">
            <a:off x="4661894" y="2587997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1"/>
          <p:cNvSpPr/>
          <p:nvPr/>
        </p:nvSpPr>
        <p:spPr>
          <a:xfrm>
            <a:off x="39800" y="2818400"/>
            <a:ext cx="45084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21"/>
          <p:cNvCxnSpPr/>
          <p:nvPr/>
        </p:nvCxnSpPr>
        <p:spPr>
          <a:xfrm flipH="1" rot="10800000">
            <a:off x="4661894" y="2892797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1"/>
          <p:cNvSpPr/>
          <p:nvPr/>
        </p:nvSpPr>
        <p:spPr>
          <a:xfrm>
            <a:off x="39800" y="3504200"/>
            <a:ext cx="45084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1"/>
          <p:cNvCxnSpPr/>
          <p:nvPr/>
        </p:nvCxnSpPr>
        <p:spPr>
          <a:xfrm flipH="1" rot="10800000">
            <a:off x="4661894" y="3578597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1"/>
          <p:cNvSpPr/>
          <p:nvPr/>
        </p:nvSpPr>
        <p:spPr>
          <a:xfrm>
            <a:off x="39800" y="4037600"/>
            <a:ext cx="45084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21"/>
          <p:cNvCxnSpPr/>
          <p:nvPr/>
        </p:nvCxnSpPr>
        <p:spPr>
          <a:xfrm flipH="1" rot="10800000">
            <a:off x="4661894" y="4111997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1"/>
          <p:cNvSpPr/>
          <p:nvPr/>
        </p:nvSpPr>
        <p:spPr>
          <a:xfrm>
            <a:off x="39800" y="4190000"/>
            <a:ext cx="45084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1"/>
          <p:cNvCxnSpPr/>
          <p:nvPr/>
        </p:nvCxnSpPr>
        <p:spPr>
          <a:xfrm flipH="1" rot="10800000">
            <a:off x="4661894" y="4264397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1"/>
          <p:cNvSpPr/>
          <p:nvPr/>
        </p:nvSpPr>
        <p:spPr>
          <a:xfrm>
            <a:off x="62650" y="4872675"/>
            <a:ext cx="4508400" cy="150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1"/>
          <p:cNvCxnSpPr/>
          <p:nvPr/>
        </p:nvCxnSpPr>
        <p:spPr>
          <a:xfrm flipH="1" rot="10800000">
            <a:off x="4661894" y="4947084"/>
            <a:ext cx="389100" cy="2100"/>
          </a:xfrm>
          <a:prstGeom prst="straightConnector1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1"/>
          <p:cNvSpPr txBox="1"/>
          <p:nvPr/>
        </p:nvSpPr>
        <p:spPr>
          <a:xfrm>
            <a:off x="5051000" y="3887725"/>
            <a:ext cx="3627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church and religion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politics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love discourse 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narrative vocabulary and dialogue</a:t>
            </a: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appearance of woman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113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1835700" y="1998450"/>
            <a:ext cx="5927700" cy="12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visualizing topics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Common ways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represent Topics </a:t>
            </a:r>
            <a:endParaRPr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6"/>
                </a:solidFill>
              </a:rPr>
              <a:t>Heat maps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 u="sng">
                <a:solidFill>
                  <a:schemeClr val="hlink"/>
                </a:solidFill>
                <a:hlinkClick r:id="rId3"/>
              </a:rPr>
              <a:t>Schöch 2017, Fig. 8</a:t>
            </a:r>
            <a:endParaRPr sz="1400"/>
          </a:p>
        </p:txBody>
      </p:sp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724" y="1017725"/>
            <a:ext cx="5177452" cy="355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02 VISUALIZING TOPICS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2" name="Google Shape;202;p23"/>
          <p:cNvCxnSpPr/>
          <p:nvPr/>
        </p:nvCxnSpPr>
        <p:spPr>
          <a:xfrm>
            <a:off x="123025" y="362700"/>
            <a:ext cx="8782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1D1C1D"/>
      </a:dk2>
      <a:lt2>
        <a:srgbClr val="4C1130"/>
      </a:lt2>
      <a:accent1>
        <a:srgbClr val="4C113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741B4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